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7"/>
  </p:notesMasterIdLst>
  <p:sldIdLst>
    <p:sldId id="257" r:id="rId2"/>
    <p:sldId id="258" r:id="rId3"/>
    <p:sldId id="310" r:id="rId4"/>
    <p:sldId id="311" r:id="rId5"/>
    <p:sldId id="312" r:id="rId6"/>
    <p:sldId id="309" r:id="rId7"/>
    <p:sldId id="317" r:id="rId8"/>
    <p:sldId id="298" r:id="rId9"/>
    <p:sldId id="278" r:id="rId10"/>
    <p:sldId id="277" r:id="rId11"/>
    <p:sldId id="316" r:id="rId12"/>
    <p:sldId id="281" r:id="rId13"/>
    <p:sldId id="284" r:id="rId14"/>
    <p:sldId id="266" r:id="rId15"/>
    <p:sldId id="267" r:id="rId16"/>
    <p:sldId id="314" r:id="rId17"/>
    <p:sldId id="315" r:id="rId18"/>
    <p:sldId id="279" r:id="rId19"/>
    <p:sldId id="259" r:id="rId20"/>
    <p:sldId id="273" r:id="rId21"/>
    <p:sldId id="271" r:id="rId22"/>
    <p:sldId id="287" r:id="rId23"/>
    <p:sldId id="307" r:id="rId24"/>
    <p:sldId id="288" r:id="rId25"/>
    <p:sldId id="26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22A6A5D-2CD2-426B-800E-EC26A4DFB4CD}">
          <p14:sldIdLst>
            <p14:sldId id="257"/>
            <p14:sldId id="258"/>
            <p14:sldId id="310"/>
            <p14:sldId id="311"/>
            <p14:sldId id="312"/>
            <p14:sldId id="309"/>
            <p14:sldId id="317"/>
            <p14:sldId id="298"/>
            <p14:sldId id="278"/>
            <p14:sldId id="277"/>
            <p14:sldId id="316"/>
            <p14:sldId id="281"/>
            <p14:sldId id="284"/>
            <p14:sldId id="266"/>
            <p14:sldId id="267"/>
            <p14:sldId id="314"/>
            <p14:sldId id="315"/>
            <p14:sldId id="279"/>
            <p14:sldId id="259"/>
            <p14:sldId id="273"/>
            <p14:sldId id="271"/>
          </p14:sldIdLst>
        </p14:section>
        <p14:section name="Раздел без заголовка" id="{E4D8951C-B3D2-4107-8B1E-EC2262C99169}">
          <p14:sldIdLst>
            <p14:sldId id="287"/>
            <p14:sldId id="307"/>
            <p14:sldId id="288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6534"/>
    <a:srgbClr val="CC0000"/>
    <a:srgbClr val="3333FF"/>
    <a:srgbClr val="895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89" autoAdjust="0"/>
  </p:normalViewPr>
  <p:slideViewPr>
    <p:cSldViewPr>
      <p:cViewPr varScale="1">
        <p:scale>
          <a:sx n="70" d="100"/>
          <a:sy n="70" d="100"/>
        </p:scale>
        <p:origin x="-12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91238-212E-400D-B915-3FAFF1E5F137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21AF2-A096-4370-91AB-66B8860DB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2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21AF2-A096-4370-91AB-66B8860DBF8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3657600"/>
            <a:ext cx="6248400" cy="1143000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ru-RU"/>
              <a:t>Заголовок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648200"/>
            <a:ext cx="6248400" cy="762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B2B2B2"/>
                </a:solidFill>
              </a:defRPr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6B4B6E-951A-4380-AC6F-74DBB2449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75B95-0EA8-4D23-84AF-CFB645E3D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DDD70-E70E-4E7F-87E8-83D9E0819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55775" y="1447800"/>
            <a:ext cx="354171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9888" y="1447800"/>
            <a:ext cx="3541712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177C8-3D10-4C11-B877-5DD38869D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64B4-DB38-4465-AFE1-939C774F9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14602-975F-406E-A9E1-D008198E7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2F5C3-E325-4C28-B28E-E2492DBEB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9AFA0-907C-4224-90CD-2C08CEC61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3CA40-D164-4D90-BC94-D1738E227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BCC46-9CFF-4221-8F7B-10787192E7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28600"/>
            <a:ext cx="180975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52600" y="228600"/>
            <a:ext cx="527685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10623-5E14-4C41-B74F-476C7E49B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239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55775" y="1447800"/>
            <a:ext cx="3541713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449888" y="1447800"/>
            <a:ext cx="3541712" cy="2476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449888" y="4076700"/>
            <a:ext cx="3541712" cy="2476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C1A80-E2A4-4BCA-B993-DBC1EBC18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5775" y="1447800"/>
            <a:ext cx="72358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D723B62-544A-499D-9460-53FE91C98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85728"/>
            <a:ext cx="7548586" cy="1238272"/>
          </a:xfrm>
        </p:spPr>
        <p:txBody>
          <a:bodyPr/>
          <a:lstStyle/>
          <a:p>
            <a:pPr>
              <a:defRPr/>
            </a:pPr>
            <a:endParaRPr lang="ru-RU" sz="3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076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914400" y="4343400"/>
            <a:ext cx="3541713" cy="2514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Флаг официально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утверждён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05. 08. 1854.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Имеет пропорции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2:3.</a:t>
            </a:r>
          </a:p>
        </p:txBody>
      </p:sp>
      <p:sp>
        <p:nvSpPr>
          <p:cNvPr id="88080" name="Rectangle 16" descr="184660_1280_800"/>
          <p:cNvSpPr>
            <a:spLocks noChangeArrowheads="1"/>
          </p:cNvSpPr>
          <p:nvPr/>
        </p:nvSpPr>
        <p:spPr bwMode="auto">
          <a:xfrm>
            <a:off x="4343400" y="1524000"/>
            <a:ext cx="4800600" cy="4953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8081" name="Rectangle 17" descr="7b278zczn4"/>
          <p:cNvSpPr>
            <a:spLocks noChangeArrowheads="1"/>
          </p:cNvSpPr>
          <p:nvPr/>
        </p:nvSpPr>
        <p:spPr bwMode="auto">
          <a:xfrm>
            <a:off x="1143000" y="2057400"/>
            <a:ext cx="2819400" cy="1905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88082" name="Rectangle 18"/>
          <p:cNvSpPr>
            <a:spLocks noChangeArrowheads="1"/>
          </p:cNvSpPr>
          <p:nvPr/>
        </p:nvSpPr>
        <p:spPr bwMode="auto">
          <a:xfrm>
            <a:off x="1214414" y="304800"/>
            <a:ext cx="7500990" cy="1266812"/>
          </a:xfrm>
          <a:prstGeom prst="rect">
            <a:avLst/>
          </a:prstGeom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Япония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Страна восходящего солн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ца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8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8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8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8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8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76" grpId="0" build="p"/>
      <p:bldP spid="88080" grpId="0" animBg="1"/>
      <p:bldP spid="8808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 l="6741"/>
          <a:stretch>
            <a:fillRect/>
          </a:stretch>
        </p:blipFill>
        <p:spPr bwMode="auto">
          <a:xfrm>
            <a:off x="-464468" y="0"/>
            <a:ext cx="9608468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457200"/>
            <a:ext cx="6172201" cy="60960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Фактически Япония не имеет государственного герба, в качестве такового часто используется герб императорской фамилии – </a:t>
            </a:r>
          </a:p>
          <a:p>
            <a:pPr>
              <a:buFont typeface="Wingdings" pitchFamily="2" charset="2"/>
              <a:buNone/>
              <a:defRPr/>
            </a:pP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800" b="1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Акихито</a:t>
            </a: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желтая хризантема, состоящая из 16 двойных лепестков,</a:t>
            </a:r>
            <a:r>
              <a:rPr kumimoji="0" lang="en-US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которая символизирует солнце.</a:t>
            </a:r>
          </a:p>
          <a:p>
            <a:pPr>
              <a:buFont typeface="Wingdings" pitchFamily="2" charset="2"/>
              <a:buNone/>
              <a:defRPr/>
            </a:pP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Герб имеет магическое</a:t>
            </a:r>
            <a:r>
              <a:rPr kumimoji="0" lang="ru-RU" sz="2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800" b="1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значение.</a:t>
            </a:r>
          </a:p>
          <a:p>
            <a:pPr>
              <a:defRPr/>
            </a:pPr>
            <a:endParaRPr lang="ru-RU" sz="2800" dirty="0" smtClean="0"/>
          </a:p>
        </p:txBody>
      </p:sp>
      <p:pic>
        <p:nvPicPr>
          <p:cNvPr id="4103" name="Picture 7" descr="jap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4876800"/>
            <a:ext cx="1600200" cy="1524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14298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342900" indent="-342900"/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366FF"/>
                </a:solidFill>
                <a:latin typeface="Cambria" pitchFamily="18" charset="0"/>
              </a:rPr>
              <a:t/>
            </a:r>
            <a:br>
              <a:rPr lang="ru-RU" b="1" dirty="0" smtClean="0">
                <a:solidFill>
                  <a:srgbClr val="3366FF"/>
                </a:solidFill>
                <a:latin typeface="Cambria" pitchFamily="18" charset="0"/>
              </a:rPr>
            </a:br>
            <a:r>
              <a:rPr lang="ru-RU" sz="3200" b="1" dirty="0" smtClean="0">
                <a:solidFill>
                  <a:srgbClr val="3366FF"/>
                </a:solidFill>
                <a:latin typeface="Cambria" pitchFamily="18" charset="0"/>
              </a:rPr>
              <a:t>экономико-географическое</a:t>
            </a:r>
            <a:br>
              <a:rPr lang="ru-RU" sz="3200" b="1" dirty="0" smtClean="0">
                <a:solidFill>
                  <a:srgbClr val="3366FF"/>
                </a:solidFill>
                <a:latin typeface="Cambria" pitchFamily="18" charset="0"/>
              </a:rPr>
            </a:br>
            <a:r>
              <a:rPr lang="ru-RU" sz="3200" b="1" dirty="0" smtClean="0">
                <a:solidFill>
                  <a:srgbClr val="3366FF"/>
                </a:solidFill>
                <a:latin typeface="Cambria" pitchFamily="18" charset="0"/>
              </a:rPr>
              <a:t>положение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5775" y="1500174"/>
            <a:ext cx="7235825" cy="5053026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Япония - вторая страна мира по совокупной экономической мощи после США.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 err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Азиатско-Тихоокенском</a:t>
            </a:r>
            <a:r>
              <a:rPr lang="ru-RU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регионе она занимает лидирующее положение. К середине 1990-х годов положение Японии ещё более упрочилось.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Морская граница с  Россией, Китаем , Южной и Северной Кореей.</a:t>
            </a:r>
          </a:p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0"/>
            <a:ext cx="7239000" cy="1066800"/>
          </a:xfrm>
        </p:spPr>
        <p:txBody>
          <a:bodyPr/>
          <a:lstStyle/>
          <a:p>
            <a:r>
              <a:rPr lang="ru-RU" sz="3200" dirty="0" smtClean="0"/>
              <a:t>Проблема «северных территорий» существует</a:t>
            </a:r>
            <a:endParaRPr lang="ru-RU" sz="32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85860"/>
            <a:ext cx="7858180" cy="55721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28600"/>
            <a:ext cx="7991500" cy="838200"/>
          </a:xfrm>
        </p:spPr>
        <p:txBody>
          <a:bodyPr/>
          <a:lstStyle/>
          <a:p>
            <a:r>
              <a:rPr lang="ru-RU" sz="2800" b="1" dirty="0" smtClean="0"/>
              <a:t>Особенности географического положения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7" y="1357298"/>
            <a:ext cx="3786213" cy="5195902"/>
          </a:xfrm>
          <a:solidFill>
            <a:schemeClr val="accent2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sz="2800" b="1" u="sng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Благоприятные</a:t>
            </a:r>
            <a:r>
              <a:rPr lang="ru-RU" sz="28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выход к морям и океану                         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близость к берегам Азии                      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большая береговая линия                        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Соседское положение с Китаем, НИС, Россией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восточно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азиатским берегам и России</a:t>
            </a:r>
          </a:p>
          <a:p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357298"/>
            <a:ext cx="4286280" cy="236988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800" b="1" u="sng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Неблагоприятные</a:t>
            </a:r>
            <a:r>
              <a:rPr lang="ru-RU" sz="2800" b="1" u="sng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Изолированность (островная страна)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Удаленность от рынков сырья и рынков сбыта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7" descr="17"/>
          <p:cNvPicPr>
            <a:picLocks noChangeAspect="1" noChangeArrowheads="1"/>
          </p:cNvPicPr>
          <p:nvPr/>
        </p:nvPicPr>
        <p:blipFill>
          <a:blip r:embed="rId2"/>
          <a:srcRect l="22607" r="9915" b="9285"/>
          <a:stretch>
            <a:fillRect/>
          </a:stretch>
        </p:blipFill>
        <p:spPr bwMode="auto">
          <a:xfrm>
            <a:off x="4367244" y="3714753"/>
            <a:ext cx="449103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Физическая карта Японии</a:t>
            </a:r>
            <a:endParaRPr lang="ru-RU" sz="36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2976" y="1357298"/>
            <a:ext cx="7786742" cy="510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:\собственные ресурсы.png"/>
          <p:cNvPicPr/>
          <p:nvPr/>
        </p:nvPicPr>
        <p:blipFill>
          <a:blip r:embed="rId2"/>
          <a:srcRect l="24373" t="16279" r="10100" b="174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b="1" dirty="0" smtClean="0"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НАСЕЛЕНИЕ</a:t>
            </a:r>
          </a:p>
        </p:txBody>
      </p:sp>
      <p:pic>
        <p:nvPicPr>
          <p:cNvPr id="100356" name="Picture 8" descr="TOKYO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93189" y="1285860"/>
            <a:ext cx="4850811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7" y="1071546"/>
            <a:ext cx="3786214" cy="5481654"/>
          </a:xfrm>
        </p:spPr>
        <p:txBody>
          <a:bodyPr/>
          <a:lstStyle/>
          <a:p>
            <a:pPr lvl="0" algn="ctr">
              <a:buNone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Численность населения 128 млн. человек.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Алтайская языковая семья.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Однонациональная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страна(99% японцы, 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1% </a:t>
            </a:r>
            <a:r>
              <a:rPr kumimoji="0" lang="ru-RU" sz="2400" b="1" kern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айны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r>
              <a:rPr kumimoji="0" lang="en-US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китайцы)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Урбанизация 80 %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Сред.</a:t>
            </a:r>
            <a:r>
              <a:rPr kumimoji="0" lang="en-US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плотность населения 300 чел.</a:t>
            </a:r>
            <a:r>
              <a:rPr kumimoji="0" lang="en-US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 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кв.км</a:t>
            </a:r>
            <a:endParaRPr kumimoji="0"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Е.п. +4 %0- 1 тип воспроизводства</a:t>
            </a:r>
          </a:p>
          <a:p>
            <a:pPr marL="609600" lvl="0" indent="-609600" algn="ctr" eaLnBrk="1" fontAlgn="auto" hangingPunct="1">
              <a:lnSpc>
                <a:spcPct val="80000"/>
              </a:lnSpc>
              <a:spcAft>
                <a:spcPts val="0"/>
              </a:spcAft>
              <a:buClrTx/>
              <a:buSzTx/>
              <a:buNone/>
              <a:defRPr/>
            </a:pP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Муж.</a:t>
            </a:r>
            <a:r>
              <a:rPr kumimoji="0" lang="en-US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&gt;</a:t>
            </a:r>
            <a:r>
              <a:rPr kumimoji="0" lang="ru-RU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жен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03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"/>
            <a:ext cx="5029200" cy="6096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Государственный язык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японский. Многие японцы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немного говорят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 по английский.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Вероисповедование :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синтоизм, буддизм,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христианство;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Государственное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устройство: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конституционная монархия.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Глава государства –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император </a:t>
            </a:r>
            <a:r>
              <a:rPr kumimoji="0" lang="ru-RU" sz="2400" b="1" dirty="0" err="1" smtClean="0">
                <a:latin typeface="Arial" pitchFamily="34" charset="0"/>
                <a:cs typeface="Arial" pitchFamily="34" charset="0"/>
              </a:rPr>
              <a:t>Акихито</a:t>
            </a: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 (у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власти с 7 января 1989 г.).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Глава правительства –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премьер – министр.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2400" b="1" dirty="0" smtClean="0">
                <a:latin typeface="Arial" pitchFamily="34" charset="0"/>
                <a:cs typeface="Arial" pitchFamily="34" charset="0"/>
              </a:rPr>
              <a:t>Денежная единица – иена.</a:t>
            </a:r>
            <a:endParaRPr kumimoji="0"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8" name="Picture 4" descr="TOKYO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219200"/>
            <a:ext cx="304165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533400"/>
            <a:ext cx="3962400" cy="5715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Средняя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продолжительность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жизни женщин –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82 года.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Смертность- 7,46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смертельных исхода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на 1000 человек.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-Иммиграция.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Агломерации: Токио,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Осаки, </a:t>
            </a:r>
            <a:r>
              <a:rPr kumimoji="0" lang="ru-RU" sz="2400" b="1" dirty="0" err="1" smtClean="0">
                <a:effectLst/>
              </a:rPr>
              <a:t>Нагоя</a:t>
            </a:r>
            <a:r>
              <a:rPr kumimoji="0" lang="ru-RU" sz="2400" b="1" dirty="0" smtClean="0">
                <a:effectLst/>
              </a:rPr>
              <a:t>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/>
              </a:rPr>
              <a:t>-Мегалополис – </a:t>
            </a:r>
            <a:r>
              <a:rPr kumimoji="0" lang="ru-RU" sz="2400" b="1" dirty="0" err="1" smtClean="0">
                <a:effectLst/>
              </a:rPr>
              <a:t>Токайдо</a:t>
            </a:r>
            <a:endParaRPr kumimoji="0" lang="ru-RU" sz="2400" b="1" dirty="0" smtClean="0">
              <a:effectLst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5946" y="3657600"/>
            <a:ext cx="4478054" cy="2971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286" y="457200"/>
            <a:ext cx="4535714" cy="304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28600"/>
            <a:ext cx="7991500" cy="838200"/>
          </a:xfrm>
        </p:spPr>
        <p:txBody>
          <a:bodyPr/>
          <a:lstStyle/>
          <a:p>
            <a:r>
              <a:rPr lang="ru-RU" sz="3200" dirty="0" smtClean="0"/>
              <a:t>Токио –крупнейший город мира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5" y="1214422"/>
            <a:ext cx="4500593" cy="5643578"/>
          </a:xfrm>
        </p:spPr>
        <p:txBody>
          <a:bodyPr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Столица Японии – город Токио –вместе с агломерациями Осака,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Нагоя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Киото он образует мегалополис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Токайдо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(более 55 млн. человек). 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показателю плотности населения (340 человек на 1 кв. км) и степени урбанизации (почти 80%) Япония – один из мировых ли</a:t>
            </a:r>
            <a:r>
              <a:rPr lang="ru-RU" sz="2400" dirty="0" smtClean="0"/>
              <a:t>деров. </a:t>
            </a:r>
          </a:p>
          <a:p>
            <a:endParaRPr lang="ru-RU" dirty="0"/>
          </a:p>
        </p:txBody>
      </p:sp>
      <p:pic>
        <p:nvPicPr>
          <p:cNvPr id="4" name="Picture 8" descr="япония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928934"/>
            <a:ext cx="4071934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токи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00628" y="1285861"/>
            <a:ext cx="4143372" cy="1571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500042"/>
            <a:ext cx="8001024" cy="600076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019800"/>
            <a:ext cx="7239000" cy="838200"/>
          </a:xfrm>
        </p:spPr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Священные ворота-тори</a:t>
            </a:r>
          </a:p>
        </p:txBody>
      </p:sp>
      <p:pic>
        <p:nvPicPr>
          <p:cNvPr id="102404" name="Picture 5" descr="7390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4650" y="1714488"/>
            <a:ext cx="4759350" cy="41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428604"/>
            <a:ext cx="4000528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Синто нельзя считать религией, а его святых — богами. Это набор поверий, обычаев, примет и обрядов. Единственная цель синто — укоренить верность издавна установившемуся образу жизни.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   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Сидней Кларк, Все о Японии. Нью-Йорк. 1961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БУДДИЗМ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14422"/>
            <a:ext cx="4191000" cy="542928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Древнейшая мировая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религия, истоки которой восходят к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деятельности индийского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мудреца Будды </a:t>
            </a:r>
            <a:r>
              <a:rPr kumimoji="0" lang="ru-RU" sz="1800" b="1" dirty="0" err="1" smtClean="0">
                <a:effectLst/>
              </a:rPr>
              <a:t>Шакьямуни</a:t>
            </a:r>
            <a:r>
              <a:rPr kumimoji="0" lang="ru-RU" sz="1800" b="1" dirty="0" smtClean="0">
                <a:effectLst/>
              </a:rPr>
              <a:t>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проповедовавшего в городах долины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Ганга примерно в 5 в. до н. э. Буддизм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никогда не знал ни единой церковной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организации (даже в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рамках одного государства).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 Единственным общим для всех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буддистов правилом является право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хранить три Драгоценности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kumimoji="0" lang="ru-RU" sz="1800" b="1" dirty="0" smtClean="0">
                <a:effectLst/>
              </a:rPr>
              <a:t>(</a:t>
            </a:r>
            <a:r>
              <a:rPr kumimoji="0" lang="ru-RU" sz="1800" b="1" dirty="0" err="1" smtClean="0">
                <a:effectLst/>
              </a:rPr>
              <a:t>три-ратна</a:t>
            </a:r>
            <a:r>
              <a:rPr kumimoji="0" lang="ru-RU" sz="1800" b="1" dirty="0" smtClean="0">
                <a:effectLst/>
              </a:rPr>
              <a:t>): Будду, Дхарму и </a:t>
            </a:r>
            <a:r>
              <a:rPr kumimoji="0" lang="ru-RU" sz="1800" b="1" dirty="0" err="1" smtClean="0">
                <a:effectLst/>
              </a:rPr>
              <a:t>Сангху</a:t>
            </a:r>
            <a:r>
              <a:rPr kumimoji="0" lang="ru-RU" sz="1800" b="1" dirty="0" smtClean="0">
                <a:effectLst/>
              </a:rPr>
              <a:t>.</a:t>
            </a:r>
          </a:p>
          <a:p>
            <a:pPr>
              <a:lnSpc>
                <a:spcPct val="80000"/>
              </a:lnSpc>
              <a:defRPr/>
            </a:pPr>
            <a:endParaRPr lang="ru-RU" sz="1800" dirty="0" smtClean="0">
              <a:solidFill>
                <a:srgbClr val="CC0000"/>
              </a:solidFill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105400" y="1295400"/>
            <a:ext cx="3455988" cy="3816350"/>
            <a:chOff x="0" y="391"/>
            <a:chExt cx="2268" cy="1815"/>
          </a:xfrm>
        </p:grpSpPr>
        <p:pic>
          <p:nvPicPr>
            <p:cNvPr id="12293" name="Picture 20" descr="BUDDHA_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91"/>
              <a:ext cx="2268" cy="1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4" name="Text Box 12"/>
            <p:cNvSpPr txBox="1">
              <a:spLocks noChangeArrowheads="1"/>
            </p:cNvSpPr>
            <p:nvPr/>
          </p:nvSpPr>
          <p:spPr bwMode="auto">
            <a:xfrm>
              <a:off x="1066" y="1933"/>
              <a:ext cx="62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800" i="1">
                  <a:latin typeface="Arial" charset="0"/>
                </a:rPr>
                <a:t>БУДДА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867400"/>
            <a:ext cx="5181600" cy="838200"/>
          </a:xfrm>
        </p:spPr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chemeClr val="bg2"/>
                </a:solidFill>
              </a:rPr>
              <a:t>Буддийский храм</a:t>
            </a:r>
          </a:p>
        </p:txBody>
      </p:sp>
      <p:pic>
        <p:nvPicPr>
          <p:cNvPr id="104452" name="Picture 13" descr="BANGKO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7113588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28600"/>
            <a:ext cx="7920062" cy="838200"/>
          </a:xfrm>
        </p:spPr>
        <p:txBody>
          <a:bodyPr/>
          <a:lstStyle/>
          <a:p>
            <a:r>
              <a:rPr lang="ru-RU" sz="3600" dirty="0" smtClean="0"/>
              <a:t>Культура и традиции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7" y="1357298"/>
            <a:ext cx="4500593" cy="5195902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Японская культура отражает стремление человека к гармонии с окружающим миром, умение видеть красоту в большом и  малом и искренне восхищаться ее.</a:t>
            </a:r>
          </a:p>
          <a:p>
            <a:endParaRPr lang="ru-RU" dirty="0"/>
          </a:p>
        </p:txBody>
      </p:sp>
      <p:pic>
        <p:nvPicPr>
          <p:cNvPr id="4" name="Picture 6" descr="i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357299"/>
            <a:ext cx="3455987" cy="35719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57818" y="5000636"/>
            <a:ext cx="37861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sldjump"/>
              </a:rPr>
              <a:t>ИКЭБАНА</a:t>
            </a: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20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традиционное искусство аранжировки цветов</a:t>
            </a: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ЦВЕТЫ, КОТОРЫЕ ЖИВУТ</a:t>
            </a: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b0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285861"/>
            <a:ext cx="3214688" cy="29289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4214818"/>
            <a:ext cx="32861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hlinkClick r:id="rId3" action="ppaction://hlinksldjump"/>
              </a:rPr>
              <a:t>БОНСАЙ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- </a:t>
            </a:r>
            <a:r>
              <a:rPr lang="ru-RU" sz="2000" b="1" dirty="0" smtClean="0"/>
              <a:t>искусство выращивания миниатюрных деревьев. Мастера могут создать  в плошках образ тысячелетнего дерева, сформировать  любой пейзаж.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1285860"/>
            <a:ext cx="492919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D26534"/>
                </a:solidFill>
                <a:hlinkClick r:id="rId3" action="ppaction://hlinksldjump"/>
              </a:rPr>
              <a:t>ТЕАТР КАБУКИ</a:t>
            </a:r>
            <a:r>
              <a:rPr lang="ru-RU" dirty="0" smtClean="0">
                <a:solidFill>
                  <a:schemeClr val="accent1"/>
                </a:solidFill>
              </a:rPr>
              <a:t>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Уникальность театра в том, что все роли исполняют мужчины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8" descr="k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2571744"/>
            <a:ext cx="3929091" cy="4286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Традиционные костюмы</a:t>
            </a:r>
          </a:p>
        </p:txBody>
      </p:sp>
      <p:sp>
        <p:nvSpPr>
          <p:cNvPr id="96262" name="Rectangle 6" descr="23881"/>
          <p:cNvSpPr>
            <a:spLocks noGrp="1" noChangeArrowheads="1"/>
          </p:cNvSpPr>
          <p:nvPr>
            <p:ph sz="quarter" idx="2"/>
          </p:nvPr>
        </p:nvSpPr>
        <p:spPr>
          <a:xfrm>
            <a:off x="5410200" y="1371600"/>
            <a:ext cx="3541713" cy="2476500"/>
          </a:xfrm>
          <a:blipFill dpi="0" rotWithShape="1">
            <a:blip r:embed="rId3" cstate="print"/>
            <a:srcRect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ru-RU" sz="2400" dirty="0" smtClean="0"/>
          </a:p>
        </p:txBody>
      </p:sp>
      <p:sp>
        <p:nvSpPr>
          <p:cNvPr id="96263" name="Rectangle 7" descr="98352922_189379410diary_4c9a33ea7b4ae"/>
          <p:cNvSpPr>
            <a:spLocks noGrp="1" noChangeArrowheads="1"/>
          </p:cNvSpPr>
          <p:nvPr>
            <p:ph sz="quarter" idx="3"/>
          </p:nvPr>
        </p:nvSpPr>
        <p:spPr>
          <a:xfrm>
            <a:off x="6019800" y="4038600"/>
            <a:ext cx="2590800" cy="2476500"/>
          </a:xfrm>
          <a:blipFill dpi="0" rotWithShape="1">
            <a:blip r:embed="rId4" cstate="print"/>
            <a:srcRect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ru-RU" sz="2400" smtClean="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371600" y="1295400"/>
            <a:ext cx="3962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Кимоно -дословно «вещь, которую надевают».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Японка кимоно не шьёт, она его конструирует, складывая из кусков ткани, вырезанных в виде прямоугольных фигур..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  <p:bldP spid="96262" grpId="0" animBg="1"/>
      <p:bldP spid="96263" grpId="0" animBg="1"/>
      <p:bldP spid="13317" grpId="0"/>
      <p:bldP spid="1331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 descr="Fuji Hagaki"/>
          <p:cNvSpPr>
            <a:spLocks noChangeArrowheads="1"/>
          </p:cNvSpPr>
          <p:nvPr/>
        </p:nvSpPr>
        <p:spPr bwMode="auto">
          <a:xfrm>
            <a:off x="-228600" y="0"/>
            <a:ext cx="93726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2800" b="1" dirty="0" smtClean="0">
                <a:solidFill>
                  <a:srgbClr val="CC0000"/>
                </a:solidFill>
                <a:latin typeface="Book Antiqua" pitchFamily="18" charset="0"/>
              </a:rPr>
              <a:t> </a:t>
            </a:r>
            <a:endParaRPr lang="ru-RU" sz="2800" b="1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7239000" cy="838200"/>
          </a:xfrm>
        </p:spPr>
        <p:txBody>
          <a:bodyPr/>
          <a:lstStyle/>
          <a:p>
            <a:pPr>
              <a:defRPr/>
            </a:pPr>
            <a:r>
              <a:rPr lang="en-US" sz="4000" dirty="0" err="1" smtClean="0">
                <a:solidFill>
                  <a:schemeClr val="tx1"/>
                </a:solidFill>
                <a:effectLst/>
              </a:rPr>
              <a:t>Сакура</a:t>
            </a:r>
            <a:r>
              <a:rPr lang="en-US" sz="4000" dirty="0" smtClean="0">
                <a:solidFill>
                  <a:schemeClr val="tx1"/>
                </a:solidFill>
                <a:effectLst/>
              </a:rPr>
              <a:t> - </a:t>
            </a:r>
            <a:r>
              <a:rPr lang="en-US" sz="4000" dirty="0" err="1" smtClean="0">
                <a:solidFill>
                  <a:schemeClr val="tx1"/>
                </a:solidFill>
                <a:effectLst/>
              </a:rPr>
              <a:t>символ</a:t>
            </a:r>
            <a:r>
              <a:rPr lang="en-US" sz="40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effectLst/>
              </a:rPr>
              <a:t>Японии</a:t>
            </a:r>
            <a:endParaRPr lang="ru-RU" sz="40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-142908" y="1214422"/>
            <a:ext cx="5857916" cy="4786346"/>
          </a:xfrm>
        </p:spPr>
        <p:txBody>
          <a:bodyPr/>
          <a:lstStyle/>
          <a:p>
            <a:pPr>
              <a:buNone/>
            </a:pPr>
            <a:r>
              <a:rPr lang="ru-RU" sz="2000" dirty="0">
                <a:effectLst/>
                <a:latin typeface="Calibri"/>
                <a:ea typeface="Calibri"/>
                <a:cs typeface="Times New Roman"/>
              </a:rPr>
              <a:t> </a:t>
            </a:r>
            <a:r>
              <a:rPr lang="ru-RU" sz="2000" dirty="0" smtClean="0">
                <a:effectLst/>
                <a:latin typeface="Calibri"/>
                <a:ea typeface="Calibri"/>
                <a:cs typeface="Times New Roman"/>
              </a:rPr>
              <a:t>   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Коллективное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любование природой, письменность, неотличимая от рисования; стихосложение, смыкающееся с каллиграфией — все эти традиции доныне сохраняют. свою силу, свое несомненное влияние на жизненную философию и национальный характер японцев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915400" cy="8382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  <a:effectLst/>
              </a:rPr>
              <a:t>С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имбиоз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поэтического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жанра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Японии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«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хайку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» и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визуальных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искусств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 –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фотографии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живописи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/>
              </a:rPr>
              <a:t>графики</a:t>
            </a:r>
            <a:r>
              <a:rPr lang="en-US" sz="2400" b="1" dirty="0" smtClean="0">
                <a:solidFill>
                  <a:schemeClr val="tx1"/>
                </a:solidFill>
                <a:effectLst/>
              </a:rPr>
              <a:t>.</a:t>
            </a:r>
            <a:r>
              <a:rPr lang="en-US" sz="4000" b="1" dirty="0" smtClean="0">
                <a:solidFill>
                  <a:schemeClr val="tx1"/>
                </a:solidFill>
                <a:effectLst/>
              </a:rPr>
              <a:t> </a:t>
            </a:r>
            <a:endParaRPr lang="ru-RU" sz="4000" b="1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110596" name="Picture 4" descr="haiku by Koj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470836"/>
            <a:ext cx="4267200" cy="318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1219200" y="19812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Жёлтые</a:t>
            </a:r>
            <a:r>
              <a:rPr kumimoji="1"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kumimoji="1" lang="en-US" sz="28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листья</a:t>
            </a:r>
            <a:r>
              <a:rPr kumimoji="1" 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-</a:t>
            </a:r>
            <a:r>
              <a:rPr kumimoji="1" lang="ar-SA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kumimoji="1" lang="ar-SA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kumimoji="1" lang="az-Cyrl-AZ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это</a:t>
            </a:r>
            <a:r>
              <a:rPr kumimoji="1" lang="ar-SA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kumimoji="1" lang="az-Cyrl-AZ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чувства</a:t>
            </a:r>
            <a:r>
              <a:rPr kumimoji="1" lang="ar-SA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kumimoji="1" lang="az-Cyrl-AZ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деревьев,</a:t>
            </a:r>
            <a:r>
              <a:rPr kumimoji="1" lang="ar-SA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kumimoji="1" lang="ar-SA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kumimoji="1" lang="az-Cyrl-AZ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улетающие</a:t>
            </a:r>
            <a:r>
              <a:rPr kumimoji="1" lang="ar-SA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kumimoji="1" lang="az-Cyrl-AZ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прочь</a:t>
            </a:r>
            <a:r>
              <a:rPr kumimoji="1" lang="en-US" sz="2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kumimoji="1" lang="en-US" sz="2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kumimoji="1" lang="en-US" sz="2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Text Box 12"/>
          <p:cNvSpPr>
            <a:spLocks noGrp="1" noChangeArrowheads="1"/>
          </p:cNvSpPr>
          <p:nvPr>
            <p:ph type="body" idx="1"/>
          </p:nvPr>
        </p:nvSpPr>
        <p:spPr>
          <a:xfrm>
            <a:off x="990600" y="304800"/>
            <a:ext cx="4343400" cy="6553200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Японский дом </a:t>
            </a: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>
              <a:lnSpc>
                <a:spcPct val="80000"/>
              </a:lnSpc>
            </a:pP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прежде всего крыша, опирающаяся на каркас из  деревянных стропил и опор; </a:t>
            </a:r>
          </a:p>
          <a:p>
            <a:pPr>
              <a:lnSpc>
                <a:spcPct val="80000"/>
              </a:lnSpc>
            </a:pP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кровля, возведенная над пустотой. </a:t>
            </a:r>
          </a:p>
          <a:p>
            <a:pPr>
              <a:lnSpc>
                <a:spcPct val="80000"/>
              </a:lnSpc>
            </a:pP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нет ни окон, ни дверей в нашем понимании, ибо в каждой комнате три стены из четырех можно в любой момент раздвинуть, можно и вовсе снять.</a:t>
            </a:r>
          </a:p>
          <a:p>
            <a:pPr>
              <a:lnSpc>
                <a:spcPct val="80000"/>
              </a:lnSpc>
            </a:pP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стены японского дома способны  раскрываться, превращая его в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подобие беседки</a:t>
            </a:r>
          </a:p>
        </p:txBody>
      </p:sp>
      <p:pic>
        <p:nvPicPr>
          <p:cNvPr id="108549" name="Picture 11" descr="TOKYO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1783" y="914400"/>
            <a:ext cx="402221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«Болезнь </a:t>
            </a:r>
            <a:r>
              <a:rPr kumimoji="0"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Минамата</a:t>
            </a:r>
            <a:r>
              <a:rPr kumimoji="0"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»</a:t>
            </a:r>
            <a:r>
              <a:rPr kumimoji="0" lang="ru-RU" sz="4000" dirty="0">
                <a:solidFill>
                  <a:schemeClr val="bg2"/>
                </a:solidFill>
                <a:latin typeface="Arial"/>
              </a:rPr>
              <a:t>.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3" y="1071546"/>
            <a:ext cx="4357717" cy="5481654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buClr>
                <a:srgbClr val="E3E3FF"/>
              </a:buClr>
              <a:buSzTx/>
              <a:buNone/>
            </a:pPr>
            <a:endParaRPr kumimoji="0" lang="ru-RU" sz="2400" dirty="0" smtClean="0">
              <a:solidFill>
                <a:srgbClr val="FFFFFF"/>
              </a:solidFill>
              <a:effectLst/>
              <a:latin typeface="Arial"/>
            </a:endParaRPr>
          </a:p>
          <a:p>
            <a:pPr lvl="0" algn="ctr" eaLnBrk="1" hangingPunct="1">
              <a:lnSpc>
                <a:spcPct val="9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 smtClean="0">
                <a:solidFill>
                  <a:schemeClr val="bg2"/>
                </a:solidFill>
                <a:effectLst/>
                <a:latin typeface="Arial"/>
              </a:rPr>
              <a:t> </a:t>
            </a:r>
            <a:r>
              <a:rPr kumimoji="0"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Символом </a:t>
            </a:r>
            <a:r>
              <a:rPr kumimoji="0"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безответственного отношения </a:t>
            </a:r>
            <a:r>
              <a:rPr kumimoji="0"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к </a:t>
            </a:r>
            <a:r>
              <a:rPr kumimoji="0"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здоровью людей и охране окружающей среды стала для японцев «болезнь </a:t>
            </a:r>
            <a:r>
              <a:rPr kumimoji="0"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Минамата</a:t>
            </a:r>
            <a:r>
              <a:rPr kumimoji="0"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». </a:t>
            </a:r>
            <a:r>
              <a:rPr kumimoji="0"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(развивается </a:t>
            </a:r>
            <a:r>
              <a:rPr kumimoji="0"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глухота, </a:t>
            </a:r>
            <a:r>
              <a:rPr kumimoji="0"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серьёзные </a:t>
            </a:r>
            <a:r>
              <a:rPr kumimoji="0"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заболевания </a:t>
            </a:r>
            <a:r>
              <a:rPr kumimoji="0"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ЦНС).</a:t>
            </a:r>
            <a:endParaRPr kumimoji="0" lang="ru-RU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lvl="0" algn="ctr" eaLnBrk="1" hangingPunct="1">
              <a:lnSpc>
                <a:spcPct val="9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В 1967 году был принят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закон </a:t>
            </a: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о контроле над состоянием окружающей среды.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Результат </a:t>
            </a: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– небо над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Японией стало чище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000240"/>
            <a:ext cx="428628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50512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0"/>
            <a:ext cx="7239000" cy="1295400"/>
          </a:xfrm>
        </p:spPr>
        <p:txBody>
          <a:bodyPr/>
          <a:lstStyle/>
          <a:p>
            <a:r>
              <a:rPr kumimoji="0" lang="ru-RU" sz="4000" dirty="0" smtClean="0">
                <a:solidFill>
                  <a:srgbClr val="E3E3FF"/>
                </a:solidFill>
                <a:latin typeface="Arial"/>
              </a:rPr>
              <a:t/>
            </a:r>
            <a:br>
              <a:rPr kumimoji="0" lang="ru-RU" sz="4000" dirty="0" smtClean="0">
                <a:solidFill>
                  <a:srgbClr val="E3E3FF"/>
                </a:solidFill>
                <a:latin typeface="Arial"/>
              </a:rPr>
            </a:br>
            <a:r>
              <a:rPr kumimoji="0" lang="ru-RU" sz="4000" dirty="0">
                <a:solidFill>
                  <a:srgbClr val="E3E3FF"/>
                </a:solidFill>
                <a:latin typeface="Arial"/>
              </a:rPr>
              <a:t/>
            </a:r>
            <a:br>
              <a:rPr kumimoji="0" lang="ru-RU" sz="4000" dirty="0">
                <a:solidFill>
                  <a:srgbClr val="E3E3FF"/>
                </a:solidFill>
                <a:latin typeface="Arial"/>
              </a:rPr>
            </a:br>
            <a:r>
              <a:rPr kumimoji="0" lang="ru-RU" sz="4000" dirty="0" smtClean="0">
                <a:solidFill>
                  <a:srgbClr val="E3E3FF"/>
                </a:solidFill>
                <a:latin typeface="Arial"/>
              </a:rPr>
              <a:t/>
            </a:r>
            <a:br>
              <a:rPr kumimoji="0" lang="ru-RU" sz="4000" dirty="0" smtClean="0">
                <a:solidFill>
                  <a:srgbClr val="E3E3FF"/>
                </a:solidFill>
                <a:latin typeface="Arial"/>
              </a:rPr>
            </a:br>
            <a:r>
              <a:rPr kumimoji="0" lang="ru-RU" sz="4000" dirty="0">
                <a:solidFill>
                  <a:srgbClr val="E3E3FF"/>
                </a:solidFill>
                <a:latin typeface="Arial"/>
              </a:rPr>
              <a:t/>
            </a:r>
            <a:br>
              <a:rPr kumimoji="0" lang="ru-RU" sz="4000" dirty="0">
                <a:solidFill>
                  <a:srgbClr val="E3E3FF"/>
                </a:solidFill>
                <a:latin typeface="Arial"/>
              </a:rPr>
            </a:br>
            <a:r>
              <a:rPr kumimoji="0" lang="ru-RU" sz="3600" dirty="0" smtClean="0">
                <a:solidFill>
                  <a:schemeClr val="tx1"/>
                </a:solidFill>
                <a:latin typeface="Arial"/>
              </a:rPr>
              <a:t>За </a:t>
            </a:r>
            <a:r>
              <a:rPr kumimoji="0" lang="ru-RU" sz="3600" dirty="0">
                <a:solidFill>
                  <a:schemeClr val="tx1"/>
                </a:solidFill>
                <a:latin typeface="Arial"/>
              </a:rPr>
              <a:t>чистое небо над всей землёй.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3" y="1071546"/>
            <a:ext cx="4071966" cy="5481654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Японцы не только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борются </a:t>
            </a: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за чистоту в собственном доме, но и вносят большой вклад в решение экологических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проблем.</a:t>
            </a:r>
            <a:endParaRPr kumimoji="0" lang="ru-RU" sz="24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lvl="0" eaLnBrk="1" hangingPunct="1">
              <a:lnSpc>
                <a:spcPct val="9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Серьёзную опасность всему живому на нашей планете представляет углекислый газ. Его содержание в атмосфере возрастает с каждым </a:t>
            </a:r>
            <a:r>
              <a:rPr kumimoji="0" lang="ru-RU" sz="2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годом. </a:t>
            </a:r>
            <a:r>
              <a:rPr kumimoji="0"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Виноваты в этом промышленные предприятия.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14488"/>
            <a:ext cx="4359324" cy="332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86174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dirty="0">
                <a:solidFill>
                  <a:schemeClr val="tx1"/>
                </a:solidFill>
                <a:latin typeface="Arial"/>
              </a:rPr>
              <a:t>Что в Японии делают с мусором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3" y="928670"/>
            <a:ext cx="4429156" cy="5624530"/>
          </a:xfrm>
        </p:spPr>
        <p:txBody>
          <a:bodyPr/>
          <a:lstStyle/>
          <a:p>
            <a:pPr lvl="0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 smtClean="0">
                <a:solidFill>
                  <a:srgbClr val="FFFFFF"/>
                </a:solidFill>
                <a:effectLst/>
                <a:latin typeface="Arial"/>
              </a:rPr>
              <a:t>  </a:t>
            </a:r>
            <a:endParaRPr kumimoji="0" lang="ru-RU" sz="2400" dirty="0">
              <a:solidFill>
                <a:schemeClr val="bg2"/>
              </a:solidFill>
              <a:effectLst/>
              <a:latin typeface="Arial"/>
            </a:endParaRPr>
          </a:p>
          <a:p>
            <a:pPr lvl="0" algn="ctr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>
                <a:effectLst/>
                <a:latin typeface="Arial"/>
              </a:rPr>
              <a:t>  </a:t>
            </a:r>
            <a:r>
              <a:rPr kumimoji="0" lang="ru-RU" sz="2400" dirty="0">
                <a:solidFill>
                  <a:srgbClr val="CC0000"/>
                </a:solidFill>
                <a:effectLst/>
                <a:latin typeface="Arial"/>
              </a:rPr>
              <a:t>Один из способов </a:t>
            </a: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 уничтожения </a:t>
            </a:r>
            <a:r>
              <a:rPr kumimoji="0" lang="ru-RU" sz="2400" dirty="0">
                <a:solidFill>
                  <a:srgbClr val="CC0000"/>
                </a:solidFill>
                <a:effectLst/>
                <a:latin typeface="Arial"/>
              </a:rPr>
              <a:t>отходов -</a:t>
            </a: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 мусоросжигательные заводы.</a:t>
            </a:r>
            <a:endParaRPr kumimoji="0" lang="ru-RU" sz="2400" dirty="0">
              <a:solidFill>
                <a:srgbClr val="CC0000"/>
              </a:solidFill>
              <a:effectLst/>
              <a:latin typeface="Arial"/>
            </a:endParaRPr>
          </a:p>
          <a:p>
            <a:pPr lvl="0" algn="ctr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В 2009 </a:t>
            </a:r>
            <a:r>
              <a:rPr kumimoji="0" lang="ru-RU" sz="2400" dirty="0">
                <a:solidFill>
                  <a:srgbClr val="CC0000"/>
                </a:solidFill>
                <a:effectLst/>
                <a:latin typeface="Arial"/>
              </a:rPr>
              <a:t>году в стране было переработано 54% газетной и использованной писчей бумаги, 72,6% алюминиевых банок и 67,4% стеклянных бутылок. Эти цифры с каждым годом </a:t>
            </a: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растут.   </a:t>
            </a:r>
            <a:endParaRPr kumimoji="0" lang="ru-RU" sz="2400" dirty="0">
              <a:solidFill>
                <a:srgbClr val="CC0000"/>
              </a:solidFill>
              <a:effectLst/>
              <a:latin typeface="Arial"/>
            </a:endParaRPr>
          </a:p>
          <a:p>
            <a:pPr lvl="0" algn="ctr" eaLnBrk="1" hangingPunct="1">
              <a:lnSpc>
                <a:spcPct val="80000"/>
              </a:lnSpc>
              <a:buClr>
                <a:srgbClr val="E3E3FF"/>
              </a:buClr>
              <a:buSzTx/>
              <a:buNone/>
            </a:pP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 </a:t>
            </a:r>
            <a:r>
              <a:rPr kumimoji="0" lang="ru-RU" sz="2400" dirty="0">
                <a:solidFill>
                  <a:srgbClr val="CC0000"/>
                </a:solidFill>
                <a:effectLst/>
                <a:latin typeface="Arial"/>
              </a:rPr>
              <a:t>Из </a:t>
            </a:r>
            <a:r>
              <a:rPr kumimoji="0" lang="ru-RU" sz="2400" dirty="0" smtClean="0">
                <a:solidFill>
                  <a:srgbClr val="CC0000"/>
                </a:solidFill>
                <a:effectLst/>
                <a:latin typeface="Arial"/>
              </a:rPr>
              <a:t>пластиковых </a:t>
            </a:r>
            <a:r>
              <a:rPr kumimoji="0" lang="ru-RU" sz="2400" dirty="0">
                <a:solidFill>
                  <a:srgbClr val="CC0000"/>
                </a:solidFill>
                <a:effectLst/>
                <a:latin typeface="Arial"/>
              </a:rPr>
              <a:t>бутылок получают синтетические нити, из которых потом делают ковровые покрытия. Из стеклянных бутылок прессуют плитки</a:t>
            </a:r>
            <a:r>
              <a:rPr kumimoji="0" lang="ru-RU" sz="2400" dirty="0">
                <a:effectLst/>
                <a:latin typeface="Arial"/>
              </a:rPr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357430"/>
            <a:ext cx="408558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22313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6" descr="UTAH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0"/>
            <a:ext cx="4419600" cy="3485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"/>
            <a:ext cx="3962400" cy="6629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О. Хоккайдо - второй по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величине остров Японии и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самый северный из островов.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Почти треть территории острова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покрыта лесами.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уникальная природа острова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охраняется в 6 национальных,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 </a:t>
            </a:r>
            <a:r>
              <a:rPr kumimoji="0"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квазинациональных</a:t>
            </a: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и 12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префектуральных</a:t>
            </a: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парках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kumimoji="0"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заповедниках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754" y="3581400"/>
            <a:ext cx="4419246" cy="2971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01140832">
  <a:themeElements>
    <a:clrScheme name="">
      <a:dk1>
        <a:srgbClr val="292929"/>
      </a:dk1>
      <a:lt1>
        <a:srgbClr val="FFFFFF"/>
      </a:lt1>
      <a:dk2>
        <a:srgbClr val="C0C0C0"/>
      </a:dk2>
      <a:lt2>
        <a:srgbClr val="FFFFFF"/>
      </a:lt2>
      <a:accent1>
        <a:srgbClr val="AE6A58"/>
      </a:accent1>
      <a:accent2>
        <a:srgbClr val="A18461"/>
      </a:accent2>
      <a:accent3>
        <a:srgbClr val="DCDCDC"/>
      </a:accent3>
      <a:accent4>
        <a:srgbClr val="DADADA"/>
      </a:accent4>
      <a:accent5>
        <a:srgbClr val="D3B9B4"/>
      </a:accent5>
      <a:accent6>
        <a:srgbClr val="917757"/>
      </a:accent6>
      <a:hlink>
        <a:srgbClr val="71584D"/>
      </a:hlink>
      <a:folHlink>
        <a:srgbClr val="343332"/>
      </a:folHlink>
    </a:clrScheme>
    <a:fontScheme name="0114083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01140832 1">
        <a:dk1>
          <a:srgbClr val="663300"/>
        </a:dk1>
        <a:lt1>
          <a:srgbClr val="C0C0C0"/>
        </a:lt1>
        <a:dk2>
          <a:srgbClr val="D7C5B5"/>
        </a:dk2>
        <a:lt2>
          <a:srgbClr val="292929"/>
        </a:lt2>
        <a:accent1>
          <a:srgbClr val="AE6A58"/>
        </a:accent1>
        <a:accent2>
          <a:srgbClr val="A18461"/>
        </a:accent2>
        <a:accent3>
          <a:srgbClr val="DCDCDC"/>
        </a:accent3>
        <a:accent4>
          <a:srgbClr val="562A00"/>
        </a:accent4>
        <a:accent5>
          <a:srgbClr val="D3B9B4"/>
        </a:accent5>
        <a:accent6>
          <a:srgbClr val="917757"/>
        </a:accent6>
        <a:hlink>
          <a:srgbClr val="71584D"/>
        </a:hlink>
        <a:folHlink>
          <a:srgbClr val="34333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01140832 1">
    <a:dk1>
      <a:srgbClr val="663300"/>
    </a:dk1>
    <a:lt1>
      <a:srgbClr val="C0C0C0"/>
    </a:lt1>
    <a:dk2>
      <a:srgbClr val="D7C5B5"/>
    </a:dk2>
    <a:lt2>
      <a:srgbClr val="292929"/>
    </a:lt2>
    <a:accent1>
      <a:srgbClr val="AE6A58"/>
    </a:accent1>
    <a:accent2>
      <a:srgbClr val="A18461"/>
    </a:accent2>
    <a:accent3>
      <a:srgbClr val="DCDCDC"/>
    </a:accent3>
    <a:accent4>
      <a:srgbClr val="562A00"/>
    </a:accent4>
    <a:accent5>
      <a:srgbClr val="D3B9B4"/>
    </a:accent5>
    <a:accent6>
      <a:srgbClr val="917757"/>
    </a:accent6>
    <a:hlink>
      <a:srgbClr val="71584D"/>
    </a:hlink>
    <a:folHlink>
      <a:srgbClr val="34333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01140832</Template>
  <TotalTime>545</TotalTime>
  <Words>844</Words>
  <Application>Microsoft Office PowerPoint</Application>
  <PresentationFormat>Экран (4:3)</PresentationFormat>
  <Paragraphs>126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01140832</vt:lpstr>
      <vt:lpstr>Презентация PowerPoint</vt:lpstr>
      <vt:lpstr>Презентация PowerPoint</vt:lpstr>
      <vt:lpstr>             экономико-географическое положение </vt:lpstr>
      <vt:lpstr>Проблема «северных территорий» существует</vt:lpstr>
      <vt:lpstr>Особенности географического положения</vt:lpstr>
      <vt:lpstr>Физическая карта Японии</vt:lpstr>
      <vt:lpstr>Презентация PowerPoint</vt:lpstr>
      <vt:lpstr>НАСЕЛЕНИЕ</vt:lpstr>
      <vt:lpstr>Презентация PowerPoint</vt:lpstr>
      <vt:lpstr>Презентация PowerPoint</vt:lpstr>
      <vt:lpstr>Токио –крупнейший город мира</vt:lpstr>
      <vt:lpstr>Презентация PowerPoint</vt:lpstr>
      <vt:lpstr>Священные ворота-тори</vt:lpstr>
      <vt:lpstr>БУДДИЗМ</vt:lpstr>
      <vt:lpstr>Буддийский храм</vt:lpstr>
      <vt:lpstr>Культура и традиции</vt:lpstr>
      <vt:lpstr>Презентация PowerPoint</vt:lpstr>
      <vt:lpstr>Традиционные костюмы</vt:lpstr>
      <vt:lpstr>Сакура - символ Японии</vt:lpstr>
      <vt:lpstr>Симбиоз поэтического жанра Японии «хайку» и визуальных искусств – фотографии, живописи, графики. </vt:lpstr>
      <vt:lpstr>Презентация PowerPoint</vt:lpstr>
      <vt:lpstr>«Болезнь Минамата».</vt:lpstr>
      <vt:lpstr>    За чистое небо над всей землёй.</vt:lpstr>
      <vt:lpstr>Что в Японии делают с мусором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51</cp:revision>
  <cp:lastPrinted>1601-01-01T00:00:00Z</cp:lastPrinted>
  <dcterms:created xsi:type="dcterms:W3CDTF">1601-01-01T00:00:00Z</dcterms:created>
  <dcterms:modified xsi:type="dcterms:W3CDTF">2017-02-03T11:16:21Z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